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6" r:id="rId10"/>
    <p:sldId id="261" r:id="rId11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7CAB82E-084E-4956-8CA9-A1342746ABBD}" type="datetimeFigureOut">
              <a:rPr lang="th-TH" smtClean="0"/>
              <a:t>19/02/63</a:t>
            </a:fld>
            <a:endParaRPr lang="th-TH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6C4FF9C-8B6F-42E2-B0DC-F84A04772890}" type="slidenum">
              <a:rPr lang="th-TH" smtClean="0"/>
              <a:t>‹#›</a:t>
            </a:fld>
            <a:endParaRPr lang="th-TH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AB82E-084E-4956-8CA9-A1342746ABBD}" type="datetimeFigureOut">
              <a:rPr lang="th-TH" smtClean="0"/>
              <a:t>19/02/63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FF9C-8B6F-42E2-B0DC-F84A0477289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AB82E-084E-4956-8CA9-A1342746ABBD}" type="datetimeFigureOut">
              <a:rPr lang="th-TH" smtClean="0"/>
              <a:t>19/02/63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FF9C-8B6F-42E2-B0DC-F84A0477289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AB82E-084E-4956-8CA9-A1342746ABBD}" type="datetimeFigureOut">
              <a:rPr lang="th-TH" smtClean="0"/>
              <a:t>19/02/63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FF9C-8B6F-42E2-B0DC-F84A0477289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AB82E-084E-4956-8CA9-A1342746ABBD}" type="datetimeFigureOut">
              <a:rPr lang="th-TH" smtClean="0"/>
              <a:t>19/02/63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FF9C-8B6F-42E2-B0DC-F84A0477289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AB82E-084E-4956-8CA9-A1342746ABBD}" type="datetimeFigureOut">
              <a:rPr lang="th-TH" smtClean="0"/>
              <a:t>19/02/63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FF9C-8B6F-42E2-B0DC-F84A04772890}" type="slidenum">
              <a:rPr lang="th-TH" smtClean="0"/>
              <a:t>‹#›</a:t>
            </a:fld>
            <a:endParaRPr lang="th-T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AB82E-084E-4956-8CA9-A1342746ABBD}" type="datetimeFigureOut">
              <a:rPr lang="th-TH" smtClean="0"/>
              <a:t>19/02/63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FF9C-8B6F-42E2-B0DC-F84A0477289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AB82E-084E-4956-8CA9-A1342746ABBD}" type="datetimeFigureOut">
              <a:rPr lang="th-TH" smtClean="0"/>
              <a:t>19/02/63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FF9C-8B6F-42E2-B0DC-F84A0477289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AB82E-084E-4956-8CA9-A1342746ABBD}" type="datetimeFigureOut">
              <a:rPr lang="th-TH" smtClean="0"/>
              <a:t>19/02/63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FF9C-8B6F-42E2-B0DC-F84A0477289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AB82E-084E-4956-8CA9-A1342746ABBD}" type="datetimeFigureOut">
              <a:rPr lang="th-TH" smtClean="0"/>
              <a:t>19/02/63</a:t>
            </a:fld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FF9C-8B6F-42E2-B0DC-F84A04772890}" type="slidenum">
              <a:rPr lang="th-TH" smtClean="0"/>
              <a:t>‹#›</a:t>
            </a:fld>
            <a:endParaRPr lang="th-TH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AB82E-084E-4956-8CA9-A1342746ABBD}" type="datetimeFigureOut">
              <a:rPr lang="th-TH" smtClean="0"/>
              <a:t>19/02/63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FF9C-8B6F-42E2-B0DC-F84A0477289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7CAB82E-084E-4956-8CA9-A1342746ABBD}" type="datetimeFigureOut">
              <a:rPr lang="th-TH" smtClean="0"/>
              <a:t>19/02/63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6C4FF9C-8B6F-42E2-B0DC-F84A04772890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4733365" y="3527040"/>
            <a:ext cx="3313355" cy="1702160"/>
          </a:xfrm>
        </p:spPr>
        <p:txBody>
          <a:bodyPr>
            <a:noAutofit/>
          </a:bodyPr>
          <a:lstStyle/>
          <a:p>
            <a:br>
              <a:rPr lang="th-TH" dirty="0">
                <a:solidFill>
                  <a:schemeClr val="tx1"/>
                </a:solidFill>
              </a:rPr>
            </a:br>
            <a:r>
              <a:rPr lang="th-TH" dirty="0">
                <a:solidFill>
                  <a:schemeClr val="tx1"/>
                </a:solidFill>
              </a:rPr>
              <a:t>บทบาทของครอบครัว ความหวัง และทางเลือก  </a:t>
            </a:r>
            <a:br>
              <a:rPr lang="th-TH" dirty="0">
                <a:solidFill>
                  <a:schemeClr val="tx1"/>
                </a:solidFill>
              </a:rPr>
            </a:br>
            <a:r>
              <a:rPr lang="th-TH" dirty="0">
                <a:solidFill>
                  <a:schemeClr val="tx1"/>
                </a:solidFill>
              </a:rPr>
              <a:t>ของผู้ป่วยระยะสุดท้ายของชีวิต 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539552" y="4196680"/>
            <a:ext cx="6400800" cy="1752600"/>
          </a:xfrm>
        </p:spPr>
        <p:txBody>
          <a:bodyPr>
            <a:noAutofit/>
          </a:bodyPr>
          <a:lstStyle/>
          <a:p>
            <a:r>
              <a:rPr lang="th-TH" sz="2400" b="1" dirty="0">
                <a:solidFill>
                  <a:schemeClr val="tx1"/>
                </a:solidFill>
              </a:rPr>
              <a:t>นาวาเอกพรศักดิ์ ผลเจริญสมบูรณ์ </a:t>
            </a:r>
          </a:p>
          <a:p>
            <a:r>
              <a:rPr lang="th-TH" sz="2400" b="1" dirty="0">
                <a:solidFill>
                  <a:schemeClr val="tx1"/>
                </a:solidFill>
              </a:rPr>
              <a:t>หัวหน้าทีมงานประคับประคองผู้ป่วย</a:t>
            </a:r>
          </a:p>
          <a:p>
            <a:r>
              <a:rPr lang="th-TH" sz="2400" b="1" dirty="0">
                <a:solidFill>
                  <a:schemeClr val="tx1"/>
                </a:solidFill>
              </a:rPr>
              <a:t>แพทย์ประจำคลินิกระงับปวด</a:t>
            </a:r>
          </a:p>
          <a:p>
            <a:r>
              <a:rPr lang="th-TH" sz="2400" b="1" dirty="0">
                <a:solidFill>
                  <a:schemeClr val="tx1"/>
                </a:solidFill>
              </a:rPr>
              <a:t>โรงพยาบาลสมเด็จพระนางเจ้าสิริกิติ์ กองทัพเรือ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94370" y="404664"/>
            <a:ext cx="305724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4800" dirty="0">
                <a:solidFill>
                  <a:schemeClr val="bg1"/>
                </a:solidFill>
              </a:rPr>
              <a:t>สร้างสุขที่ปลายทาง</a:t>
            </a:r>
          </a:p>
          <a:p>
            <a:pPr algn="ctr"/>
            <a:r>
              <a:rPr lang="en-US" sz="4800" dirty="0">
                <a:solidFill>
                  <a:schemeClr val="bg1"/>
                </a:solidFill>
              </a:rPr>
              <a:t>‘</a:t>
            </a:r>
            <a:r>
              <a:rPr lang="th-TH" sz="4800" dirty="0">
                <a:solidFill>
                  <a:schemeClr val="bg1"/>
                </a:solidFill>
              </a:rPr>
              <a:t>การบอกข่าวร้าย</a:t>
            </a:r>
            <a:r>
              <a:rPr lang="en-US" sz="4800" dirty="0">
                <a:solidFill>
                  <a:schemeClr val="bg1"/>
                </a:solidFill>
              </a:rPr>
              <a:t>’</a:t>
            </a:r>
            <a:endParaRPr lang="th-TH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035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475878" y="-27384"/>
            <a:ext cx="21467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000" dirty="0">
                <a:solidFill>
                  <a:schemeClr val="bg1"/>
                </a:solidFill>
              </a:rPr>
              <a:t>การบอกข่าวร้าย</a:t>
            </a:r>
          </a:p>
        </p:txBody>
      </p:sp>
      <p:sp>
        <p:nvSpPr>
          <p:cNvPr id="5" name="วงรี 4"/>
          <p:cNvSpPr/>
          <p:nvPr/>
        </p:nvSpPr>
        <p:spPr>
          <a:xfrm>
            <a:off x="4355976" y="2348880"/>
            <a:ext cx="1512168" cy="13681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>
                <a:solidFill>
                  <a:schemeClr val="tx1"/>
                </a:solidFill>
              </a:rPr>
              <a:t>สิทธิผู้ป่วย</a:t>
            </a: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755576" y="1196752"/>
            <a:ext cx="21602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dirty="0">
                <a:solidFill>
                  <a:schemeClr val="tx1"/>
                </a:solidFill>
              </a:rPr>
              <a:t>เป้าหมายความสำเร็จ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88633" y="1268761"/>
            <a:ext cx="1335495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h-TH" sz="3200" b="1" dirty="0"/>
              <a:t>การตายดี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17680" y="4129916"/>
            <a:ext cx="623634" cy="52322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b="1" dirty="0"/>
              <a:t>สติ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09768" y="4129916"/>
            <a:ext cx="591829" cy="52322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b="1" dirty="0"/>
              <a:t>หลับ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74551" y="5210036"/>
            <a:ext cx="2696953" cy="52322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Advance care</a:t>
            </a:r>
            <a:endParaRPr lang="th-TH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241682" y="2073042"/>
            <a:ext cx="2173993" cy="707886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th-TH" sz="4000" b="1" dirty="0"/>
              <a:t>การบอกข่าวร้าย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41832" y="2996952"/>
            <a:ext cx="1896673" cy="707886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th-TH" sz="4000" b="1" dirty="0"/>
              <a:t>การบอกข่าวดี</a:t>
            </a:r>
          </a:p>
        </p:txBody>
      </p:sp>
      <p:cxnSp>
        <p:nvCxnSpPr>
          <p:cNvPr id="14" name="ลูกศรเชื่อมต่อแบบตรง 13"/>
          <p:cNvCxnSpPr/>
          <p:nvPr/>
        </p:nvCxnSpPr>
        <p:spPr>
          <a:xfrm>
            <a:off x="3059832" y="1561148"/>
            <a:ext cx="1152128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ลูกศรเชื่อมต่อแบบตรง 15"/>
          <p:cNvCxnSpPr/>
          <p:nvPr/>
        </p:nvCxnSpPr>
        <p:spPr>
          <a:xfrm flipH="1">
            <a:off x="5940152" y="2888940"/>
            <a:ext cx="1008112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ลูกศรเชื่อมต่อแบบตรง 22"/>
          <p:cNvCxnSpPr/>
          <p:nvPr/>
        </p:nvCxnSpPr>
        <p:spPr>
          <a:xfrm>
            <a:off x="5076056" y="1916832"/>
            <a:ext cx="0" cy="43204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ลูกศรเชื่อมต่อแบบตรง 23"/>
          <p:cNvCxnSpPr/>
          <p:nvPr/>
        </p:nvCxnSpPr>
        <p:spPr>
          <a:xfrm>
            <a:off x="5120768" y="3789040"/>
            <a:ext cx="0" cy="43204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ลูกศรเชื่อมต่อแบบตรง 24"/>
          <p:cNvCxnSpPr/>
          <p:nvPr/>
        </p:nvCxnSpPr>
        <p:spPr>
          <a:xfrm>
            <a:off x="5120768" y="4653136"/>
            <a:ext cx="0" cy="43204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1788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วงรี 3"/>
          <p:cNvSpPr/>
          <p:nvPr/>
        </p:nvSpPr>
        <p:spPr>
          <a:xfrm>
            <a:off x="3779912" y="786408"/>
            <a:ext cx="1440160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solidFill>
                  <a:schemeClr val="tx1"/>
                </a:solidFill>
              </a:rPr>
              <a:t>ผู้ป่วย</a:t>
            </a:r>
          </a:p>
        </p:txBody>
      </p:sp>
      <p:sp>
        <p:nvSpPr>
          <p:cNvPr id="5" name="วงรี 4"/>
          <p:cNvSpPr/>
          <p:nvPr/>
        </p:nvSpPr>
        <p:spPr>
          <a:xfrm>
            <a:off x="3923928" y="2564904"/>
            <a:ext cx="1202432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solidFill>
                  <a:schemeClr val="tx1"/>
                </a:solidFill>
              </a:rPr>
              <a:t>สิทธิผู้ป่วย</a:t>
            </a: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6012160" y="1556792"/>
            <a:ext cx="914400" cy="9144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solidFill>
                  <a:schemeClr val="tx1"/>
                </a:solidFill>
              </a:rPr>
              <a:t>ญาติ</a:t>
            </a: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2145432" y="1556792"/>
            <a:ext cx="914400" cy="9144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solidFill>
                  <a:schemeClr val="tx1"/>
                </a:solidFill>
              </a:rPr>
              <a:t>แพทย์</a:t>
            </a:r>
          </a:p>
        </p:txBody>
      </p:sp>
      <p:cxnSp>
        <p:nvCxnSpPr>
          <p:cNvPr id="11" name="ลูกศรเชื่อมต่อแบบตรง 10"/>
          <p:cNvCxnSpPr/>
          <p:nvPr/>
        </p:nvCxnSpPr>
        <p:spPr>
          <a:xfrm>
            <a:off x="4499992" y="4941168"/>
            <a:ext cx="0" cy="77038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ตัวเชื่อมต่อหักมุม 13"/>
          <p:cNvCxnSpPr/>
          <p:nvPr/>
        </p:nvCxnSpPr>
        <p:spPr>
          <a:xfrm>
            <a:off x="3203848" y="2013992"/>
            <a:ext cx="1008112" cy="19087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ตัวเชื่อมต่อหักมุม 14"/>
          <p:cNvCxnSpPr/>
          <p:nvPr/>
        </p:nvCxnSpPr>
        <p:spPr>
          <a:xfrm rot="10800000" flipV="1">
            <a:off x="4860032" y="2019283"/>
            <a:ext cx="864096" cy="19087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วงรี 18"/>
          <p:cNvSpPr/>
          <p:nvPr/>
        </p:nvSpPr>
        <p:spPr>
          <a:xfrm>
            <a:off x="4716016" y="1772816"/>
            <a:ext cx="432048" cy="3366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-</a:t>
            </a:r>
            <a:endParaRPr lang="th-TH" sz="4400" dirty="0"/>
          </a:p>
        </p:txBody>
      </p:sp>
      <p:sp>
        <p:nvSpPr>
          <p:cNvPr id="20" name="วงรี 19"/>
          <p:cNvSpPr/>
          <p:nvPr/>
        </p:nvSpPr>
        <p:spPr>
          <a:xfrm>
            <a:off x="3851920" y="1772816"/>
            <a:ext cx="432048" cy="3366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-</a:t>
            </a:r>
            <a:endParaRPr lang="th-TH" sz="4400" dirty="0"/>
          </a:p>
        </p:txBody>
      </p:sp>
      <p:sp>
        <p:nvSpPr>
          <p:cNvPr id="21" name="วงรี 20"/>
          <p:cNvSpPr/>
          <p:nvPr/>
        </p:nvSpPr>
        <p:spPr>
          <a:xfrm>
            <a:off x="3635896" y="4149080"/>
            <a:ext cx="1778496" cy="6983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solidFill>
                  <a:schemeClr val="tx1"/>
                </a:solidFill>
              </a:rPr>
              <a:t>รู้ความจริง</a:t>
            </a:r>
          </a:p>
        </p:txBody>
      </p:sp>
      <p:cxnSp>
        <p:nvCxnSpPr>
          <p:cNvPr id="25" name="ลูกศรเชื่อมต่อแบบตรง 24"/>
          <p:cNvCxnSpPr/>
          <p:nvPr/>
        </p:nvCxnSpPr>
        <p:spPr>
          <a:xfrm>
            <a:off x="4499992" y="3573016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วงรี 29"/>
          <p:cNvSpPr/>
          <p:nvPr/>
        </p:nvSpPr>
        <p:spPr>
          <a:xfrm>
            <a:off x="3347864" y="5733256"/>
            <a:ext cx="2376264" cy="6983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Advance care plan</a:t>
            </a:r>
            <a:endParaRPr lang="th-TH" sz="2400" dirty="0">
              <a:solidFill>
                <a:schemeClr val="tx1"/>
              </a:solidFill>
            </a:endParaRPr>
          </a:p>
        </p:txBody>
      </p:sp>
      <p:cxnSp>
        <p:nvCxnSpPr>
          <p:cNvPr id="31" name="ลูกศรเชื่อมต่อแบบตรง 30"/>
          <p:cNvCxnSpPr/>
          <p:nvPr/>
        </p:nvCxnSpPr>
        <p:spPr>
          <a:xfrm>
            <a:off x="4499992" y="1722512"/>
            <a:ext cx="0" cy="77038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วงรี 31"/>
          <p:cNvSpPr/>
          <p:nvPr/>
        </p:nvSpPr>
        <p:spPr>
          <a:xfrm>
            <a:off x="5817840" y="3442855"/>
            <a:ext cx="2138536" cy="698376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solidFill>
                  <a:schemeClr val="tx1"/>
                </a:solidFill>
              </a:rPr>
              <a:t>กระบวนการ</a:t>
            </a:r>
          </a:p>
        </p:txBody>
      </p:sp>
      <p:cxnSp>
        <p:nvCxnSpPr>
          <p:cNvPr id="34" name="ลูกศรเชื่อมต่อแบบตรง 33"/>
          <p:cNvCxnSpPr/>
          <p:nvPr/>
        </p:nvCxnSpPr>
        <p:spPr>
          <a:xfrm flipH="1">
            <a:off x="4716016" y="3789040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วงรี 34"/>
          <p:cNvSpPr/>
          <p:nvPr/>
        </p:nvSpPr>
        <p:spPr>
          <a:xfrm>
            <a:off x="5292080" y="3573016"/>
            <a:ext cx="432048" cy="3600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+</a:t>
            </a:r>
            <a:endParaRPr lang="th-TH" sz="3200" dirty="0"/>
          </a:p>
        </p:txBody>
      </p:sp>
      <p:sp>
        <p:nvSpPr>
          <p:cNvPr id="36" name="วงรี 35"/>
          <p:cNvSpPr/>
          <p:nvPr/>
        </p:nvSpPr>
        <p:spPr>
          <a:xfrm>
            <a:off x="5817840" y="4890864"/>
            <a:ext cx="2138536" cy="698376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tx1"/>
                </a:solidFill>
              </a:rPr>
              <a:t>Paliative</a:t>
            </a:r>
            <a:r>
              <a:rPr lang="en-US" sz="2400" dirty="0">
                <a:solidFill>
                  <a:schemeClr val="tx1"/>
                </a:solidFill>
              </a:rPr>
              <a:t> care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475878" y="-27384"/>
            <a:ext cx="21467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000" dirty="0">
                <a:solidFill>
                  <a:schemeClr val="bg1"/>
                </a:solidFill>
              </a:rPr>
              <a:t>การบอกข่าวร้าย</a:t>
            </a:r>
          </a:p>
        </p:txBody>
      </p:sp>
      <p:sp>
        <p:nvSpPr>
          <p:cNvPr id="27" name="ดาว 5 แฉก 26"/>
          <p:cNvSpPr/>
          <p:nvPr/>
        </p:nvSpPr>
        <p:spPr>
          <a:xfrm>
            <a:off x="2386608" y="2060848"/>
            <a:ext cx="385192" cy="396044"/>
          </a:xfrm>
          <a:prstGeom prst="star5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ดาว 5 แฉก 27"/>
          <p:cNvSpPr/>
          <p:nvPr/>
        </p:nvSpPr>
        <p:spPr>
          <a:xfrm>
            <a:off x="4717320" y="2824082"/>
            <a:ext cx="385192" cy="396044"/>
          </a:xfrm>
          <a:prstGeom prst="star5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ดาว 5 แฉก 28"/>
          <p:cNvSpPr/>
          <p:nvPr/>
        </p:nvSpPr>
        <p:spPr>
          <a:xfrm>
            <a:off x="6309320" y="2107704"/>
            <a:ext cx="385192" cy="396044"/>
          </a:xfrm>
          <a:prstGeom prst="star5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ดาว 5 แฉก 32"/>
          <p:cNvSpPr/>
          <p:nvPr/>
        </p:nvSpPr>
        <p:spPr>
          <a:xfrm>
            <a:off x="6694512" y="3883309"/>
            <a:ext cx="385192" cy="396044"/>
          </a:xfrm>
          <a:prstGeom prst="star5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ลูกศรเชื่อมต่อแบบตรง 40"/>
          <p:cNvCxnSpPr/>
          <p:nvPr/>
        </p:nvCxnSpPr>
        <p:spPr>
          <a:xfrm flipH="1">
            <a:off x="4788024" y="5301208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วงรี 41"/>
          <p:cNvSpPr/>
          <p:nvPr/>
        </p:nvSpPr>
        <p:spPr>
          <a:xfrm>
            <a:off x="5292080" y="5085184"/>
            <a:ext cx="432048" cy="3600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+</a:t>
            </a:r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1982789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75213" y="828001"/>
            <a:ext cx="1263487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3200" dirty="0"/>
              <a:t>การตายดี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99792" y="1772816"/>
            <a:ext cx="3590172" cy="52322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dirty="0"/>
              <a:t>ความเชื่อ,ศาสนา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83768" y="5570076"/>
            <a:ext cx="623634" cy="52322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dirty="0"/>
              <a:t>สติ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15504" y="5570076"/>
            <a:ext cx="644728" cy="52322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dirty="0"/>
              <a:t>หลับ</a:t>
            </a:r>
          </a:p>
        </p:txBody>
      </p:sp>
      <p:cxnSp>
        <p:nvCxnSpPr>
          <p:cNvPr id="8" name="ลูกศรเชื่อมต่อแบบตรง 7"/>
          <p:cNvCxnSpPr/>
          <p:nvPr/>
        </p:nvCxnSpPr>
        <p:spPr>
          <a:xfrm>
            <a:off x="2771800" y="2636912"/>
            <a:ext cx="0" cy="27363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ลูกศรเชื่อมต่อแบบตรง 8"/>
          <p:cNvCxnSpPr/>
          <p:nvPr/>
        </p:nvCxnSpPr>
        <p:spPr>
          <a:xfrm>
            <a:off x="6300192" y="2636912"/>
            <a:ext cx="0" cy="27363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วงรี 11"/>
          <p:cNvSpPr/>
          <p:nvPr/>
        </p:nvSpPr>
        <p:spPr>
          <a:xfrm>
            <a:off x="3677461" y="4725144"/>
            <a:ext cx="1872208" cy="69837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solidFill>
                  <a:schemeClr val="tx1"/>
                </a:solidFill>
              </a:rPr>
              <a:t>การยื้อชีวิต</a:t>
            </a:r>
          </a:p>
        </p:txBody>
      </p:sp>
      <p:sp>
        <p:nvSpPr>
          <p:cNvPr id="13" name="วงรี 12"/>
          <p:cNvSpPr/>
          <p:nvPr/>
        </p:nvSpPr>
        <p:spPr>
          <a:xfrm>
            <a:off x="3563888" y="3645024"/>
            <a:ext cx="1978003" cy="86409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solidFill>
                  <a:schemeClr val="tx1"/>
                </a:solidFill>
              </a:rPr>
              <a:t>ยาแก้ปวด ยานอนหลับ</a:t>
            </a:r>
          </a:p>
        </p:txBody>
      </p:sp>
      <p:sp>
        <p:nvSpPr>
          <p:cNvPr id="14" name="วงรี 13"/>
          <p:cNvSpPr/>
          <p:nvPr/>
        </p:nvSpPr>
        <p:spPr>
          <a:xfrm>
            <a:off x="5782281" y="2852936"/>
            <a:ext cx="432048" cy="3600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+</a:t>
            </a:r>
            <a:endParaRPr lang="th-TH" sz="3200" dirty="0"/>
          </a:p>
        </p:txBody>
      </p:sp>
      <p:sp>
        <p:nvSpPr>
          <p:cNvPr id="15" name="วงรี 14"/>
          <p:cNvSpPr/>
          <p:nvPr/>
        </p:nvSpPr>
        <p:spPr>
          <a:xfrm>
            <a:off x="5724128" y="4892588"/>
            <a:ext cx="432048" cy="3366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-</a:t>
            </a:r>
            <a:endParaRPr lang="th-TH" sz="4400" dirty="0"/>
          </a:p>
        </p:txBody>
      </p:sp>
      <p:sp>
        <p:nvSpPr>
          <p:cNvPr id="16" name="วงรี 15"/>
          <p:cNvSpPr/>
          <p:nvPr/>
        </p:nvSpPr>
        <p:spPr>
          <a:xfrm>
            <a:off x="3059832" y="4892588"/>
            <a:ext cx="432048" cy="3366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-</a:t>
            </a:r>
            <a:endParaRPr lang="th-TH" sz="4400" dirty="0"/>
          </a:p>
        </p:txBody>
      </p:sp>
      <p:sp>
        <p:nvSpPr>
          <p:cNvPr id="17" name="วงรี 16"/>
          <p:cNvSpPr/>
          <p:nvPr/>
        </p:nvSpPr>
        <p:spPr>
          <a:xfrm>
            <a:off x="2987824" y="3901064"/>
            <a:ext cx="432048" cy="3366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-</a:t>
            </a:r>
            <a:endParaRPr lang="th-TH" sz="4400" dirty="0"/>
          </a:p>
        </p:txBody>
      </p:sp>
      <p:sp>
        <p:nvSpPr>
          <p:cNvPr id="18" name="วงรี 17"/>
          <p:cNvSpPr/>
          <p:nvPr/>
        </p:nvSpPr>
        <p:spPr>
          <a:xfrm>
            <a:off x="3505735" y="2636912"/>
            <a:ext cx="2146385" cy="792088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solidFill>
                  <a:schemeClr val="tx1"/>
                </a:solidFill>
              </a:rPr>
              <a:t>การตายด้วยวิถีธรรมชาติ</a:t>
            </a:r>
          </a:p>
        </p:txBody>
      </p:sp>
      <p:sp>
        <p:nvSpPr>
          <p:cNvPr id="19" name="วงรี 18"/>
          <p:cNvSpPr/>
          <p:nvPr/>
        </p:nvSpPr>
        <p:spPr>
          <a:xfrm>
            <a:off x="5713006" y="3905346"/>
            <a:ext cx="432048" cy="3600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+</a:t>
            </a:r>
            <a:endParaRPr lang="th-TH" sz="3200" dirty="0"/>
          </a:p>
        </p:txBody>
      </p:sp>
      <p:sp>
        <p:nvSpPr>
          <p:cNvPr id="20" name="วงรี 19"/>
          <p:cNvSpPr/>
          <p:nvPr/>
        </p:nvSpPr>
        <p:spPr>
          <a:xfrm>
            <a:off x="2929671" y="2830882"/>
            <a:ext cx="432048" cy="3600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+</a:t>
            </a:r>
            <a:endParaRPr lang="th-TH" sz="3200" dirty="0"/>
          </a:p>
        </p:txBody>
      </p:sp>
      <p:sp>
        <p:nvSpPr>
          <p:cNvPr id="21" name="TextBox 20"/>
          <p:cNvSpPr txBox="1"/>
          <p:nvPr/>
        </p:nvSpPr>
        <p:spPr>
          <a:xfrm>
            <a:off x="5475878" y="-27384"/>
            <a:ext cx="21467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000" dirty="0">
                <a:solidFill>
                  <a:schemeClr val="bg1"/>
                </a:solidFill>
              </a:rPr>
              <a:t>การบอกข่าวร้าย</a:t>
            </a:r>
          </a:p>
        </p:txBody>
      </p:sp>
    </p:spTree>
    <p:extLst>
      <p:ext uri="{BB962C8B-B14F-4D97-AF65-F5344CB8AC3E}">
        <p14:creationId xmlns:p14="http://schemas.microsoft.com/office/powerpoint/2010/main" val="2260013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65700" y="1184558"/>
            <a:ext cx="1526380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3200" b="1" dirty="0"/>
              <a:t>สัจจะธรรม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75032" y="4079394"/>
            <a:ext cx="1345240" cy="156966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3200" b="1" dirty="0"/>
              <a:t>จริยธรรม</a:t>
            </a:r>
          </a:p>
          <a:p>
            <a:r>
              <a:rPr lang="th-TH" sz="3200" b="1" dirty="0"/>
              <a:t>คุณธรรม</a:t>
            </a:r>
          </a:p>
          <a:p>
            <a:r>
              <a:rPr lang="th-TH" sz="3200" b="1" dirty="0"/>
              <a:t>ยุติธรรม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16113" y="2192670"/>
            <a:ext cx="1963999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3200" b="1" dirty="0"/>
              <a:t>ทุกคนต้องตาย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95687" y="5721062"/>
            <a:ext cx="880369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3200" b="1" dirty="0"/>
              <a:t>ตายดี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03848" y="3200782"/>
            <a:ext cx="3409908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3200" dirty="0"/>
              <a:t>ทีม </a:t>
            </a:r>
            <a:r>
              <a:rPr lang="en-US" sz="3200" dirty="0"/>
              <a:t>Palliative care</a:t>
            </a:r>
            <a:endParaRPr lang="th-TH" sz="3200" dirty="0"/>
          </a:p>
        </p:txBody>
      </p:sp>
      <p:cxnSp>
        <p:nvCxnSpPr>
          <p:cNvPr id="12" name="ลูกศรเชื่อมต่อแบบตรง 11"/>
          <p:cNvCxnSpPr/>
          <p:nvPr/>
        </p:nvCxnSpPr>
        <p:spPr>
          <a:xfrm>
            <a:off x="4572000" y="1841341"/>
            <a:ext cx="0" cy="27932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ลูกศรเชื่อมต่อแบบตรง 12"/>
          <p:cNvCxnSpPr/>
          <p:nvPr/>
        </p:nvCxnSpPr>
        <p:spPr>
          <a:xfrm>
            <a:off x="4572000" y="2840742"/>
            <a:ext cx="0" cy="27932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ลูกศรเชื่อมต่อแบบตรง 14"/>
          <p:cNvCxnSpPr/>
          <p:nvPr/>
        </p:nvCxnSpPr>
        <p:spPr>
          <a:xfrm>
            <a:off x="4598112" y="3920862"/>
            <a:ext cx="13429" cy="172819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วงรี 16"/>
          <p:cNvSpPr/>
          <p:nvPr/>
        </p:nvSpPr>
        <p:spPr>
          <a:xfrm>
            <a:off x="4932040" y="4640942"/>
            <a:ext cx="432048" cy="3600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+</a:t>
            </a:r>
            <a:endParaRPr lang="th-TH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1475656" y="620688"/>
            <a:ext cx="1728192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4000" dirty="0"/>
              <a:t>ทุกคนรู้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475878" y="-27384"/>
            <a:ext cx="21467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000" dirty="0">
                <a:solidFill>
                  <a:schemeClr val="bg1"/>
                </a:solidFill>
              </a:rPr>
              <a:t>การบอกข่าวร้าย</a:t>
            </a:r>
          </a:p>
        </p:txBody>
      </p:sp>
    </p:spTree>
    <p:extLst>
      <p:ext uri="{BB962C8B-B14F-4D97-AF65-F5344CB8AC3E}">
        <p14:creationId xmlns:p14="http://schemas.microsoft.com/office/powerpoint/2010/main" val="3954054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75387" y="1124744"/>
            <a:ext cx="1736373" cy="646331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3600" dirty="0"/>
              <a:t>เตรียมข้อมูล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91680" y="2196153"/>
            <a:ext cx="1840568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3200" b="1" dirty="0"/>
              <a:t>โรคของผู้ป่วย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91680" y="2988241"/>
            <a:ext cx="1750800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3200" b="1" dirty="0"/>
              <a:t>พยากรณ์โรค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91680" y="4581128"/>
            <a:ext cx="2664296" cy="52322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Dying process</a:t>
            </a:r>
            <a:endParaRPr lang="th-TH" dirty="0"/>
          </a:p>
        </p:txBody>
      </p:sp>
      <p:sp>
        <p:nvSpPr>
          <p:cNvPr id="8" name="TextBox 7"/>
          <p:cNvSpPr txBox="1"/>
          <p:nvPr/>
        </p:nvSpPr>
        <p:spPr>
          <a:xfrm>
            <a:off x="1691680" y="3789040"/>
            <a:ext cx="2555508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3200" b="1" dirty="0"/>
              <a:t>การรักษา ทางเลือก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91680" y="5301208"/>
            <a:ext cx="3096344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Advance care</a:t>
            </a:r>
            <a:endParaRPr lang="th-TH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5475878" y="-27384"/>
            <a:ext cx="21467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000" dirty="0">
                <a:solidFill>
                  <a:schemeClr val="bg1"/>
                </a:solidFill>
              </a:rPr>
              <a:t>การบอกข่าวร้าย</a:t>
            </a:r>
          </a:p>
        </p:txBody>
      </p:sp>
      <p:sp>
        <p:nvSpPr>
          <p:cNvPr id="2" name="วงรี 1"/>
          <p:cNvSpPr/>
          <p:nvPr/>
        </p:nvSpPr>
        <p:spPr>
          <a:xfrm>
            <a:off x="5148064" y="2852936"/>
            <a:ext cx="2199215" cy="76602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dirty="0">
                <a:solidFill>
                  <a:schemeClr val="tx1"/>
                </a:solidFill>
              </a:rPr>
              <a:t>ประสบการณ์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861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6687" y="1268760"/>
            <a:ext cx="2232747" cy="646331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/>
              <a:t>Attitude </a:t>
            </a:r>
            <a:endParaRPr lang="th-TH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691680" y="2196153"/>
            <a:ext cx="1840568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3200" b="1" dirty="0"/>
              <a:t>โรคของผู้ป่วย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91680" y="2988241"/>
            <a:ext cx="1750800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3200" b="1" dirty="0"/>
              <a:t>พยากรณ์โรค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91680" y="4581128"/>
            <a:ext cx="1204624" cy="52322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Dying</a:t>
            </a:r>
            <a:endParaRPr lang="th-TH" dirty="0"/>
          </a:p>
        </p:txBody>
      </p:sp>
      <p:sp>
        <p:nvSpPr>
          <p:cNvPr id="8" name="TextBox 7"/>
          <p:cNvSpPr txBox="1"/>
          <p:nvPr/>
        </p:nvSpPr>
        <p:spPr>
          <a:xfrm>
            <a:off x="1691680" y="3789040"/>
            <a:ext cx="2555508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3200" b="1" dirty="0"/>
              <a:t>การรักษา ทางเลือก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91680" y="5301208"/>
            <a:ext cx="3096344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Advance care</a:t>
            </a:r>
            <a:endParaRPr lang="th-TH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5475878" y="-27384"/>
            <a:ext cx="21467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000" dirty="0">
                <a:solidFill>
                  <a:schemeClr val="bg1"/>
                </a:solidFill>
              </a:rPr>
              <a:t>การบอกข่าวร้าย</a:t>
            </a:r>
          </a:p>
        </p:txBody>
      </p:sp>
    </p:spTree>
    <p:extLst>
      <p:ext uri="{BB962C8B-B14F-4D97-AF65-F5344CB8AC3E}">
        <p14:creationId xmlns:p14="http://schemas.microsoft.com/office/powerpoint/2010/main" val="3949808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1196752"/>
            <a:ext cx="1869423" cy="646331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3600" b="1" dirty="0"/>
              <a:t>ความกลัวตาย</a:t>
            </a:r>
            <a:r>
              <a:rPr lang="en-US" sz="3600" b="1" dirty="0"/>
              <a:t> </a:t>
            </a:r>
            <a:endParaRPr lang="th-TH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305356" y="2196153"/>
            <a:ext cx="2952328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h-TH" sz="3200" b="1" dirty="0"/>
              <a:t>เจ็บปวด ทรมาน เหนื่อย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05356" y="3068960"/>
            <a:ext cx="1633781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3200" b="1" dirty="0"/>
              <a:t>กลัวถูกทอดทิ้ง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05356" y="3946911"/>
            <a:ext cx="1250663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3200" b="1" dirty="0"/>
              <a:t>พลัดพราก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05356" y="4788441"/>
            <a:ext cx="1784463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3200" b="1" dirty="0"/>
              <a:t>ห่วง คน ทรัพย์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14349" y="5652537"/>
            <a:ext cx="1390124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3200" b="1" dirty="0"/>
              <a:t>การเกิดใหม่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436096" y="-27384"/>
            <a:ext cx="21467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000" dirty="0">
                <a:solidFill>
                  <a:schemeClr val="bg1"/>
                </a:solidFill>
              </a:rPr>
              <a:t>การบอกข่าวร้าย</a:t>
            </a:r>
          </a:p>
        </p:txBody>
      </p:sp>
    </p:spTree>
    <p:extLst>
      <p:ext uri="{BB962C8B-B14F-4D97-AF65-F5344CB8AC3E}">
        <p14:creationId xmlns:p14="http://schemas.microsoft.com/office/powerpoint/2010/main" val="97892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9434" y="523608"/>
            <a:ext cx="7024744" cy="1143000"/>
          </a:xfrm>
        </p:spPr>
        <p:txBody>
          <a:bodyPr/>
          <a:lstStyle/>
          <a:p>
            <a:r>
              <a:rPr lang="th-TH" dirty="0"/>
              <a:t>การบอกข่าวร้าย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560" y="836712"/>
            <a:ext cx="2601994" cy="646331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3600" dirty="0"/>
              <a:t>ปฏิกิริยาของผู้ป่วย</a:t>
            </a:r>
            <a:r>
              <a:rPr lang="en-US" sz="3600" dirty="0"/>
              <a:t> </a:t>
            </a:r>
            <a:endParaRPr lang="th-TH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645566" y="1692097"/>
            <a:ext cx="1406154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3200" b="1" dirty="0"/>
              <a:t>ไม่ยอมรับ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87624" y="2484185"/>
            <a:ext cx="2491388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3200" b="1" dirty="0"/>
              <a:t>กังวล โกรธ สับสน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87624" y="3284984"/>
            <a:ext cx="1026243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3200" b="1" dirty="0"/>
              <a:t>ต่อรอง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87624" y="4068361"/>
            <a:ext cx="763351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3200" b="1" dirty="0"/>
              <a:t>เศร้า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87624" y="4860449"/>
            <a:ext cx="1088760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3200" b="1" dirty="0"/>
              <a:t>ยอมรับ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39424" y="1700808"/>
            <a:ext cx="1088760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3200" b="1" dirty="0"/>
              <a:t>ยอมรับ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686126" y="2412177"/>
            <a:ext cx="1712328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3200" b="1" dirty="0"/>
              <a:t>โล่ง สบายใจ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686126" y="3212976"/>
            <a:ext cx="1933543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3200" b="1" dirty="0"/>
              <a:t>ขอขมา สั่งเสีย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273" y="4005064"/>
            <a:ext cx="2654894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3200" b="1" dirty="0"/>
              <a:t>อยากทำในสิ่งค้างคา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28046" y="4797152"/>
            <a:ext cx="1842171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3200" b="1" dirty="0"/>
              <a:t>เตรียมตัวตาย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24128" y="5589240"/>
            <a:ext cx="984565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3200" b="1" dirty="0"/>
              <a:t>ทำบุญ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05578" y="-15190"/>
            <a:ext cx="21467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000" dirty="0">
                <a:solidFill>
                  <a:schemeClr val="bg1"/>
                </a:solidFill>
              </a:rPr>
              <a:t>การบอกข่าวร้าย</a:t>
            </a:r>
          </a:p>
        </p:txBody>
      </p:sp>
    </p:spTree>
    <p:extLst>
      <p:ext uri="{BB962C8B-B14F-4D97-AF65-F5344CB8AC3E}">
        <p14:creationId xmlns:p14="http://schemas.microsoft.com/office/powerpoint/2010/main" val="1496000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วงรี 3"/>
          <p:cNvSpPr/>
          <p:nvPr/>
        </p:nvSpPr>
        <p:spPr>
          <a:xfrm>
            <a:off x="3779912" y="786408"/>
            <a:ext cx="1440160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solidFill>
                  <a:schemeClr val="tx1"/>
                </a:solidFill>
              </a:rPr>
              <a:t>ผู้ป่วย</a:t>
            </a:r>
          </a:p>
        </p:txBody>
      </p:sp>
      <p:sp>
        <p:nvSpPr>
          <p:cNvPr id="5" name="วงรี 4"/>
          <p:cNvSpPr/>
          <p:nvPr/>
        </p:nvSpPr>
        <p:spPr>
          <a:xfrm>
            <a:off x="3923928" y="2564904"/>
            <a:ext cx="1202432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solidFill>
                  <a:schemeClr val="tx1"/>
                </a:solidFill>
              </a:rPr>
              <a:t>สิทธิผู้ป่วย</a:t>
            </a: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6012160" y="1556792"/>
            <a:ext cx="914400" cy="9144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solidFill>
                  <a:schemeClr val="tx1"/>
                </a:solidFill>
              </a:rPr>
              <a:t>ญาติ</a:t>
            </a: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2145432" y="1556792"/>
            <a:ext cx="914400" cy="9144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solidFill>
                  <a:schemeClr val="tx1"/>
                </a:solidFill>
              </a:rPr>
              <a:t>แพทย์</a:t>
            </a:r>
          </a:p>
        </p:txBody>
      </p:sp>
      <p:cxnSp>
        <p:nvCxnSpPr>
          <p:cNvPr id="11" name="ลูกศรเชื่อมต่อแบบตรง 10"/>
          <p:cNvCxnSpPr/>
          <p:nvPr/>
        </p:nvCxnSpPr>
        <p:spPr>
          <a:xfrm>
            <a:off x="4499992" y="4941168"/>
            <a:ext cx="0" cy="77038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ตัวเชื่อมต่อหักมุม 13"/>
          <p:cNvCxnSpPr/>
          <p:nvPr/>
        </p:nvCxnSpPr>
        <p:spPr>
          <a:xfrm>
            <a:off x="3203848" y="2013992"/>
            <a:ext cx="1008112" cy="19087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ตัวเชื่อมต่อหักมุม 14"/>
          <p:cNvCxnSpPr/>
          <p:nvPr/>
        </p:nvCxnSpPr>
        <p:spPr>
          <a:xfrm rot="10800000" flipV="1">
            <a:off x="4860032" y="2019283"/>
            <a:ext cx="864096" cy="19087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วงรี 18"/>
          <p:cNvSpPr/>
          <p:nvPr/>
        </p:nvSpPr>
        <p:spPr>
          <a:xfrm>
            <a:off x="4716016" y="1772816"/>
            <a:ext cx="432048" cy="3366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-</a:t>
            </a:r>
            <a:endParaRPr lang="th-TH" sz="4400" dirty="0"/>
          </a:p>
        </p:txBody>
      </p:sp>
      <p:sp>
        <p:nvSpPr>
          <p:cNvPr id="20" name="วงรี 19"/>
          <p:cNvSpPr/>
          <p:nvPr/>
        </p:nvSpPr>
        <p:spPr>
          <a:xfrm>
            <a:off x="3851920" y="1772816"/>
            <a:ext cx="432048" cy="3366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-</a:t>
            </a:r>
            <a:endParaRPr lang="th-TH" sz="4400" dirty="0"/>
          </a:p>
        </p:txBody>
      </p:sp>
      <p:sp>
        <p:nvSpPr>
          <p:cNvPr id="21" name="วงรี 20"/>
          <p:cNvSpPr/>
          <p:nvPr/>
        </p:nvSpPr>
        <p:spPr>
          <a:xfrm>
            <a:off x="3635896" y="4149080"/>
            <a:ext cx="1778496" cy="6983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solidFill>
                  <a:schemeClr val="tx1"/>
                </a:solidFill>
              </a:rPr>
              <a:t>รู้ความจริง</a:t>
            </a:r>
          </a:p>
        </p:txBody>
      </p:sp>
      <p:cxnSp>
        <p:nvCxnSpPr>
          <p:cNvPr id="25" name="ลูกศรเชื่อมต่อแบบตรง 24"/>
          <p:cNvCxnSpPr/>
          <p:nvPr/>
        </p:nvCxnSpPr>
        <p:spPr>
          <a:xfrm>
            <a:off x="4499992" y="3573016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วงรี 29"/>
          <p:cNvSpPr/>
          <p:nvPr/>
        </p:nvSpPr>
        <p:spPr>
          <a:xfrm>
            <a:off x="3347864" y="5733256"/>
            <a:ext cx="2376264" cy="6983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Advance care plan</a:t>
            </a:r>
            <a:endParaRPr lang="th-TH" sz="2400" dirty="0">
              <a:solidFill>
                <a:schemeClr val="tx1"/>
              </a:solidFill>
            </a:endParaRPr>
          </a:p>
        </p:txBody>
      </p:sp>
      <p:cxnSp>
        <p:nvCxnSpPr>
          <p:cNvPr id="31" name="ลูกศรเชื่อมต่อแบบตรง 30"/>
          <p:cNvCxnSpPr/>
          <p:nvPr/>
        </p:nvCxnSpPr>
        <p:spPr>
          <a:xfrm>
            <a:off x="4499992" y="1722512"/>
            <a:ext cx="0" cy="77038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วงรี 31"/>
          <p:cNvSpPr/>
          <p:nvPr/>
        </p:nvSpPr>
        <p:spPr>
          <a:xfrm>
            <a:off x="5817840" y="3442855"/>
            <a:ext cx="2138536" cy="698376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solidFill>
                  <a:schemeClr val="tx1"/>
                </a:solidFill>
              </a:rPr>
              <a:t>กระบวนการ</a:t>
            </a:r>
          </a:p>
        </p:txBody>
      </p:sp>
      <p:cxnSp>
        <p:nvCxnSpPr>
          <p:cNvPr id="34" name="ลูกศรเชื่อมต่อแบบตรง 33"/>
          <p:cNvCxnSpPr/>
          <p:nvPr/>
        </p:nvCxnSpPr>
        <p:spPr>
          <a:xfrm flipH="1">
            <a:off x="4716016" y="3789040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วงรี 34"/>
          <p:cNvSpPr/>
          <p:nvPr/>
        </p:nvSpPr>
        <p:spPr>
          <a:xfrm>
            <a:off x="5292080" y="3573016"/>
            <a:ext cx="432048" cy="3600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+</a:t>
            </a:r>
            <a:endParaRPr lang="th-TH" sz="3200" dirty="0"/>
          </a:p>
        </p:txBody>
      </p:sp>
      <p:sp>
        <p:nvSpPr>
          <p:cNvPr id="36" name="วงรี 35"/>
          <p:cNvSpPr/>
          <p:nvPr/>
        </p:nvSpPr>
        <p:spPr>
          <a:xfrm>
            <a:off x="5817840" y="4890864"/>
            <a:ext cx="2138536" cy="698376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tx1"/>
                </a:solidFill>
              </a:rPr>
              <a:t>Paliative</a:t>
            </a:r>
            <a:r>
              <a:rPr lang="en-US" sz="2400" dirty="0">
                <a:solidFill>
                  <a:schemeClr val="tx1"/>
                </a:solidFill>
              </a:rPr>
              <a:t> care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475878" y="-27384"/>
            <a:ext cx="21467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000" dirty="0">
                <a:solidFill>
                  <a:schemeClr val="bg1"/>
                </a:solidFill>
              </a:rPr>
              <a:t>การบอกข่าวร้าย</a:t>
            </a:r>
          </a:p>
        </p:txBody>
      </p:sp>
      <p:sp>
        <p:nvSpPr>
          <p:cNvPr id="27" name="ดาว 5 แฉก 26"/>
          <p:cNvSpPr/>
          <p:nvPr/>
        </p:nvSpPr>
        <p:spPr>
          <a:xfrm>
            <a:off x="2386608" y="2060848"/>
            <a:ext cx="385192" cy="396044"/>
          </a:xfrm>
          <a:prstGeom prst="star5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ดาว 5 แฉก 27"/>
          <p:cNvSpPr/>
          <p:nvPr/>
        </p:nvSpPr>
        <p:spPr>
          <a:xfrm>
            <a:off x="4717320" y="2824082"/>
            <a:ext cx="385192" cy="396044"/>
          </a:xfrm>
          <a:prstGeom prst="star5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ดาว 5 แฉก 28"/>
          <p:cNvSpPr/>
          <p:nvPr/>
        </p:nvSpPr>
        <p:spPr>
          <a:xfrm>
            <a:off x="6309320" y="2107704"/>
            <a:ext cx="385192" cy="396044"/>
          </a:xfrm>
          <a:prstGeom prst="star5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ดาว 5 แฉก 32"/>
          <p:cNvSpPr/>
          <p:nvPr/>
        </p:nvSpPr>
        <p:spPr>
          <a:xfrm>
            <a:off x="6694512" y="3883309"/>
            <a:ext cx="385192" cy="396044"/>
          </a:xfrm>
          <a:prstGeom prst="star5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ลูกศรเชื่อมต่อแบบตรง 40"/>
          <p:cNvCxnSpPr/>
          <p:nvPr/>
        </p:nvCxnSpPr>
        <p:spPr>
          <a:xfrm flipH="1">
            <a:off x="4788024" y="5301208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วงรี 41"/>
          <p:cNvSpPr/>
          <p:nvPr/>
        </p:nvSpPr>
        <p:spPr>
          <a:xfrm>
            <a:off x="5292080" y="5085184"/>
            <a:ext cx="432048" cy="3600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+</a:t>
            </a:r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24879234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243</TotalTime>
  <Words>261</Words>
  <Application>Microsoft Office PowerPoint</Application>
  <PresentationFormat>On-screen Show (4:3)</PresentationFormat>
  <Paragraphs>102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Century Gothic</vt:lpstr>
      <vt:lpstr>Wingdings 2</vt:lpstr>
      <vt:lpstr>Austin</vt:lpstr>
      <vt:lpstr> บทบาทของครอบครัว ความหวัง และทางเลือก   ของผู้ป่วยระยะสุดท้ายของชีวิต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การบอกข่าวร้าย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การบอกข่าวร้าย บทความของครอบครัว ความหวัง และทางเลือก ของผู้ป่วยระยะสุดท้ายของชีวิต</dc:title>
  <dc:creator>user</dc:creator>
  <cp:lastModifiedBy>Windows User</cp:lastModifiedBy>
  <cp:revision>21</cp:revision>
  <dcterms:created xsi:type="dcterms:W3CDTF">2020-02-16T08:11:14Z</dcterms:created>
  <dcterms:modified xsi:type="dcterms:W3CDTF">2020-02-18T17:04:44Z</dcterms:modified>
</cp:coreProperties>
</file>